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277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4D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1B6FB0"/>
          </a:solidFill>
          <a:ln/>
        </p:spPr>
      </p:sp>
      <p:sp>
        <p:nvSpPr>
          <p:cNvPr id="3" name="Shape 1"/>
          <p:cNvSpPr/>
          <p:nvPr/>
        </p:nvSpPr>
        <p:spPr>
          <a:xfrm>
            <a:off x="8458200" y="2743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540496" y="2743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622792" y="2743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705088" y="2743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458200" y="3566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540496" y="3566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622792" y="3566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705088" y="3566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458200" y="4389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540496" y="4389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622792" y="4389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705088" y="4389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458200" y="5212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540496" y="5212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622792" y="5212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705088" y="5212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19" name="Image 0" descr="/home/claude/drop_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566928" cy="64922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234440" y="4572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8FCB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CLEIA · CONAIA 26</a:t>
            </a:r>
            <a:endParaRPr lang="en-US" sz="2500" dirty="0"/>
          </a:p>
        </p:txBody>
      </p:sp>
      <p:sp>
        <p:nvSpPr>
          <p:cNvPr id="21" name="Text 18"/>
          <p:cNvSpPr/>
          <p:nvPr/>
        </p:nvSpPr>
        <p:spPr>
          <a:xfrm>
            <a:off x="1234440" y="86868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CFE3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</a:t>
            </a:r>
            <a:r>
              <a:rPr lang="es-ES" sz="900" i="1">
                <a:solidFill>
                  <a:srgbClr val="CFE3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Congreso Latinoamericano y del Caribe de estudiantes de Ingeniería Agrícola</a:t>
            </a:r>
            <a:r>
              <a:rPr lang="en-US" sz="900" i="1">
                <a:solidFill>
                  <a:srgbClr val="CFE3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· </a:t>
            </a:r>
            <a:r>
              <a:rPr lang="en-US" sz="900" i="1" dirty="0">
                <a:solidFill>
                  <a:srgbClr val="CFE3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II Congreso Nacional de Ingeniería Agrícola · ESPAM MFL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502920" y="1417320"/>
            <a:ext cx="8138160" cy="0"/>
          </a:xfrm>
          <a:prstGeom prst="line">
            <a:avLst/>
          </a:prstGeom>
          <a:noFill/>
          <a:ln w="9525">
            <a:solidFill>
              <a:srgbClr val="3D5C4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1691640"/>
            <a:ext cx="81381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[Título completo del paper]</a:t>
            </a:r>
            <a:endParaRPr lang="en-US" sz="3000" dirty="0"/>
          </a:p>
        </p:txBody>
      </p:sp>
      <p:sp>
        <p:nvSpPr>
          <p:cNvPr id="24" name="Text 21"/>
          <p:cNvSpPr/>
          <p:nvPr/>
        </p:nvSpPr>
        <p:spPr>
          <a:xfrm>
            <a:off x="502920" y="306324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[Autor 1]¹ · [Autor 2]² · [Autor 3]¹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02920" y="336499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9CFC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¹ [Institución A]  |  ² [Institución B]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502920" y="3657600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 temático: [Mecanización y Agricultura de Precisión / Manejo Sostenible de Suelo y Agua / Construcción Rural y Poscosecha]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0" y="4485132"/>
            <a:ext cx="9144000" cy="658368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4485132"/>
            <a:ext cx="81381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Calceta, 11–13 de Noviembre de 2026 · ESPAM MFL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Estructura de la Presentación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1234440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1234440"/>
            <a:ext cx="73152" cy="1417320"/>
          </a:xfrm>
          <a:prstGeom prst="rect">
            <a:avLst/>
          </a:prstGeom>
          <a:solidFill>
            <a:srgbClr val="1B6FB0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13441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94360" y="169164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Introducción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3182112" y="1234440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182112" y="1234440"/>
            <a:ext cx="73152" cy="1417320"/>
          </a:xfrm>
          <a:prstGeom prst="rect">
            <a:avLst/>
          </a:prstGeom>
          <a:solidFill>
            <a:srgbClr val="5B9FDC"/>
          </a:solidFill>
          <a:ln/>
        </p:spPr>
      </p:sp>
      <p:sp>
        <p:nvSpPr>
          <p:cNvPr id="29" name="Text 27"/>
          <p:cNvSpPr/>
          <p:nvPr/>
        </p:nvSpPr>
        <p:spPr>
          <a:xfrm>
            <a:off x="3364992" y="13441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B9FD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364992" y="169164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Materiales y Métodos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952744" y="1234440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5952744" y="1234440"/>
            <a:ext cx="73152" cy="1417320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33" name="Text 31"/>
          <p:cNvSpPr/>
          <p:nvPr/>
        </p:nvSpPr>
        <p:spPr>
          <a:xfrm>
            <a:off x="6135624" y="13441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135624" y="169164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 y Discusión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411480" y="2907792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11480" y="2907792"/>
            <a:ext cx="73152" cy="1417320"/>
          </a:xfrm>
          <a:prstGeom prst="rect">
            <a:avLst/>
          </a:prstGeom>
          <a:solidFill>
            <a:srgbClr val="4C9A3D"/>
          </a:solidFill>
          <a:ln/>
        </p:spPr>
      </p:sp>
      <p:sp>
        <p:nvSpPr>
          <p:cNvPr id="37" name="Text 35"/>
          <p:cNvSpPr/>
          <p:nvPr/>
        </p:nvSpPr>
        <p:spPr>
          <a:xfrm>
            <a:off x="594360" y="3017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C9A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94360" y="336499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Conclusiones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3182112" y="2907792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3182112" y="2907792"/>
            <a:ext cx="73152" cy="1417320"/>
          </a:xfrm>
          <a:prstGeom prst="rect">
            <a:avLst/>
          </a:prstGeom>
          <a:solidFill>
            <a:srgbClr val="F0A400"/>
          </a:solidFill>
          <a:ln/>
        </p:spPr>
      </p:sp>
      <p:sp>
        <p:nvSpPr>
          <p:cNvPr id="41" name="Text 39"/>
          <p:cNvSpPr/>
          <p:nvPr/>
        </p:nvSpPr>
        <p:spPr>
          <a:xfrm>
            <a:off x="3364992" y="3017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3364992" y="336499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Agradecimientos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5952744" y="2907792"/>
            <a:ext cx="2514600" cy="1417320"/>
          </a:xfrm>
          <a:prstGeom prst="roundRect">
            <a:avLst>
              <a:gd name="adj" fmla="val 3871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5952744" y="2907792"/>
            <a:ext cx="73152" cy="1417320"/>
          </a:xfrm>
          <a:prstGeom prst="rect">
            <a:avLst/>
          </a:prstGeom>
          <a:solidFill>
            <a:srgbClr val="D96B2C"/>
          </a:solidFill>
          <a:ln/>
        </p:spPr>
      </p:sp>
      <p:sp>
        <p:nvSpPr>
          <p:cNvPr id="45" name="Text 43"/>
          <p:cNvSpPr/>
          <p:nvPr/>
        </p:nvSpPr>
        <p:spPr>
          <a:xfrm>
            <a:off x="6135624" y="3017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135624" y="336499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Introducción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11480" y="1170432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Panel izquierdo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11480" y="1481328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Contexto y antecedentes: </a:t>
            </a: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Descripción del contexto y relevancia del problema investigado.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11480" y="2194560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Problema de investigación: </a:t>
            </a: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Enunciado claro del problema que motiva este trabajo.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11480" y="2907792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Objetivo(s): </a:t>
            </a: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 general y específicos del estudio.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11480" y="3621024"/>
            <a:ext cx="4114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Hipótesis / Pregunta central: </a:t>
            </a: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Supuesto o interrogante que guía la investigación.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09160" y="1170432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Panel derecho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709160" y="1463040"/>
            <a:ext cx="4023360" cy="1234440"/>
          </a:xfrm>
          <a:prstGeom prst="roundRect">
            <a:avLst>
              <a:gd name="adj" fmla="val 4444"/>
            </a:avLst>
          </a:prstGeom>
          <a:solidFill>
            <a:srgbClr val="E6F1FA"/>
          </a:solidFill>
          <a:ln/>
        </p:spPr>
      </p:sp>
      <p:sp>
        <p:nvSpPr>
          <p:cNvPr id="30" name="Text 28"/>
          <p:cNvSpPr/>
          <p:nvPr/>
        </p:nvSpPr>
        <p:spPr>
          <a:xfrm>
            <a:off x="4937760" y="160020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114D7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Relevancia del tema
</a:t>
            </a:r>
            <a:r>
              <a:rPr lang="en-US" sz="10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Breve justificación del impacto esperado en el área de conocimiento.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709160" y="2834640"/>
            <a:ext cx="4023360" cy="1234440"/>
          </a:xfrm>
          <a:prstGeom prst="roundRect">
            <a:avLst>
              <a:gd name="adj" fmla="val 4444"/>
            </a:avLst>
          </a:prstGeom>
          <a:solidFill>
            <a:srgbClr val="EAF6E5"/>
          </a:solidFill>
          <a:ln/>
        </p:spPr>
      </p:sp>
      <p:sp>
        <p:nvSpPr>
          <p:cNvPr id="32" name="Text 30"/>
          <p:cNvSpPr/>
          <p:nvPr/>
        </p:nvSpPr>
        <p:spPr>
          <a:xfrm>
            <a:off x="4937760" y="297180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Estado del arte
</a:t>
            </a:r>
            <a:r>
              <a:rPr lang="en-US" sz="10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 a los trabajos clave que sustentan o contextualizan esta investigación (Autor, año).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11480" y="4114800"/>
            <a:ext cx="8321040" cy="594360"/>
          </a:xfrm>
          <a:prstGeom prst="roundRect">
            <a:avLst>
              <a:gd name="adj" fmla="val 9231"/>
            </a:avLst>
          </a:prstGeom>
          <a:solidFill>
            <a:srgbClr val="FFF8EC"/>
          </a:solidFill>
          <a:ln/>
        </p:spPr>
      </p:sp>
      <p:sp>
        <p:nvSpPr>
          <p:cNvPr id="34" name="Text 32"/>
          <p:cNvSpPr/>
          <p:nvPr/>
        </p:nvSpPr>
        <p:spPr>
          <a:xfrm>
            <a:off x="594360" y="4114800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Evite: </a:t>
            </a:r>
            <a:r>
              <a:rPr lang="en-US" sz="10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colocar párrafos largos. Use frases clave; el argumento completo está en el artículo escrito.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5B9FD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Materiales y Métodos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1188720"/>
            <a:ext cx="4023360" cy="54864"/>
          </a:xfrm>
          <a:prstGeom prst="rect">
            <a:avLst/>
          </a:prstGeom>
          <a:solidFill>
            <a:srgbClr val="1B6FB0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1335024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Diseño de investigación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94360" y="1645920"/>
            <a:ext cx="365760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Enfoque (cuantitativo / cualitativo / mixto) y tipo de diseño experimental o de campo empleado.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70916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709160" y="1188720"/>
            <a:ext cx="4023360" cy="54864"/>
          </a:xfrm>
          <a:prstGeom prst="rect">
            <a:avLst/>
          </a:prstGeom>
          <a:solidFill>
            <a:srgbClr val="5B9FDC"/>
          </a:solidFill>
          <a:ln/>
        </p:spPr>
      </p:sp>
      <p:sp>
        <p:nvSpPr>
          <p:cNvPr id="29" name="Text 27"/>
          <p:cNvSpPr/>
          <p:nvPr/>
        </p:nvSpPr>
        <p:spPr>
          <a:xfrm>
            <a:off x="4892040" y="1335024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9FD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Sitio de estudio y muestra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892040" y="1645920"/>
            <a:ext cx="365760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Ubicación geográfica, condiciones agroclimáticas, unidades experimentales y criterios de selección.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11480" y="2670048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11480" y="2670048"/>
            <a:ext cx="4023360" cy="54864"/>
          </a:xfrm>
          <a:prstGeom prst="rect">
            <a:avLst/>
          </a:prstGeom>
          <a:solidFill>
            <a:srgbClr val="4C9A3D"/>
          </a:solidFill>
          <a:ln/>
        </p:spPr>
      </p:sp>
      <p:sp>
        <p:nvSpPr>
          <p:cNvPr id="33" name="Text 31"/>
          <p:cNvSpPr/>
          <p:nvPr/>
        </p:nvSpPr>
        <p:spPr>
          <a:xfrm>
            <a:off x="594360" y="28163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C9A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Técnicas e instrumentos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94360" y="3127248"/>
            <a:ext cx="365760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Equipos, sensores, insumos y variables medidas. Indique unidades y precisión de los instrumentos.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709160" y="2670048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09160" y="2670048"/>
            <a:ext cx="4023360" cy="54864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37" name="Text 35"/>
          <p:cNvSpPr/>
          <p:nvPr/>
        </p:nvSpPr>
        <p:spPr>
          <a:xfrm>
            <a:off x="4892040" y="28163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Procedimiento analítico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4892040" y="3127248"/>
            <a:ext cx="365760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Diseño estadístico, software utilizado (R, InfoStat, SPSS) y pruebas aplicadas (ANOVA, Tukey, regresión).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11480" y="4315968"/>
            <a:ext cx="8321040" cy="457200"/>
          </a:xfrm>
          <a:prstGeom prst="roundRect">
            <a:avLst>
              <a:gd name="adj" fmla="val 12000"/>
            </a:avLst>
          </a:prstGeom>
          <a:solidFill>
            <a:srgbClr val="E6F1FA"/>
          </a:solidFill>
          <a:ln/>
        </p:spPr>
      </p:sp>
      <p:sp>
        <p:nvSpPr>
          <p:cNvPr id="40" name="Text 38"/>
          <p:cNvSpPr/>
          <p:nvPr/>
        </p:nvSpPr>
        <p:spPr>
          <a:xfrm>
            <a:off x="594360" y="4315968"/>
            <a:ext cx="7955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14D7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 visual: </a:t>
            </a:r>
            <a:r>
              <a:rPr lang="en-US" sz="9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reemplace una tarjeta por un diagrama del sitio experimental o del flujo metodológico, exportado como imagen PNG de alta resolución.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 y Discusión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6080760" y="45720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Presentación de datos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11480" y="1234440"/>
            <a:ext cx="5212080" cy="3154680"/>
          </a:xfrm>
          <a:prstGeom prst="roundRect">
            <a:avLst>
              <a:gd name="adj" fmla="val 1739"/>
            </a:avLst>
          </a:prstGeom>
          <a:solidFill>
            <a:srgbClr val="F7FAF5"/>
          </a:solidFill>
          <a:ln w="12700">
            <a:solidFill>
              <a:srgbClr val="E6F1FA"/>
            </a:solidFill>
            <a:prstDash val="solid"/>
          </a:ln>
          <a:effectLst>
            <a:outerShdw blurRad="76200" dist="25400" dir="5400000" algn="bl" rotWithShape="0">
              <a:srgbClr val="1B6FB0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411480" y="246888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 Gráfico · Tabla · Figura ]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94360" y="411480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Figura N. Descripción breve del gráfico, tabla o figura presentada.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806440" y="1234440"/>
            <a:ext cx="2926080" cy="914400"/>
          </a:xfrm>
          <a:prstGeom prst="roundRect">
            <a:avLst>
              <a:gd name="adj" fmla="val 6000"/>
            </a:avLst>
          </a:prstGeom>
          <a:solidFill>
            <a:srgbClr val="E6F1FA"/>
          </a:solidFill>
          <a:ln/>
        </p:spPr>
      </p:sp>
      <p:sp>
        <p:nvSpPr>
          <p:cNvPr id="28" name="Text 26"/>
          <p:cNvSpPr/>
          <p:nvPr/>
        </p:nvSpPr>
        <p:spPr>
          <a:xfrm>
            <a:off x="5989320" y="13258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6F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00.0 %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989320" y="181051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Eficiencia hídrica lograda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806440" y="2313432"/>
            <a:ext cx="2926080" cy="914400"/>
          </a:xfrm>
          <a:prstGeom prst="roundRect">
            <a:avLst>
              <a:gd name="adj" fmla="val 6000"/>
            </a:avLst>
          </a:prstGeom>
          <a:solidFill>
            <a:srgbClr val="EAF6E5"/>
          </a:solidFill>
          <a:ln/>
        </p:spPr>
      </p:sp>
      <p:sp>
        <p:nvSpPr>
          <p:cNvPr id="31" name="Text 29"/>
          <p:cNvSpPr/>
          <p:nvPr/>
        </p:nvSpPr>
        <p:spPr>
          <a:xfrm>
            <a:off x="5989320" y="240487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3572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0.00 kg/ha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5989320" y="288950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Rendimiento promedio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806440" y="3392424"/>
            <a:ext cx="2926080" cy="914400"/>
          </a:xfrm>
          <a:prstGeom prst="roundRect">
            <a:avLst>
              <a:gd name="adj" fmla="val 6000"/>
            </a:avLst>
          </a:prstGeom>
          <a:solidFill>
            <a:srgbClr val="FCEEE3"/>
          </a:solidFill>
          <a:ln/>
        </p:spPr>
      </p:sp>
      <p:sp>
        <p:nvSpPr>
          <p:cNvPr id="34" name="Text 32"/>
          <p:cNvSpPr/>
          <p:nvPr/>
        </p:nvSpPr>
        <p:spPr>
          <a:xfrm>
            <a:off x="5989320" y="348386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00 %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5989320" y="3968496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Reducción de costos operativos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C9A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 y Discusión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06/09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623560" y="4572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Interpretación de hallazgos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11480" y="1234440"/>
            <a:ext cx="384048" cy="384048"/>
          </a:xfrm>
          <a:prstGeom prst="ellipse">
            <a:avLst/>
          </a:prstGeom>
          <a:solidFill>
            <a:srgbClr val="4C9A3D"/>
          </a:solidFill>
          <a:ln/>
        </p:spPr>
      </p:sp>
      <p:sp>
        <p:nvSpPr>
          <p:cNvPr id="25" name="Text 23"/>
          <p:cNvSpPr/>
          <p:nvPr/>
        </p:nvSpPr>
        <p:spPr>
          <a:xfrm>
            <a:off x="411480" y="12344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60120" y="1207008"/>
            <a:ext cx="7680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Interpretación de resultados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60120" y="1527048"/>
            <a:ext cx="76809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Explique qué significan los hallazgos en relación con los objetivos planteados. Evite repetir datos; aporte explicaciones.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11480" y="2267712"/>
            <a:ext cx="384048" cy="384048"/>
          </a:xfrm>
          <a:prstGeom prst="ellipse">
            <a:avLst/>
          </a:prstGeom>
          <a:solidFill>
            <a:srgbClr val="4C9A3D"/>
          </a:solidFill>
          <a:ln/>
        </p:spPr>
      </p:sp>
      <p:sp>
        <p:nvSpPr>
          <p:cNvPr id="29" name="Text 27"/>
          <p:cNvSpPr/>
          <p:nvPr/>
        </p:nvSpPr>
        <p:spPr>
          <a:xfrm>
            <a:off x="411480" y="22677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960120" y="2240280"/>
            <a:ext cx="7680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 con la literatura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960120" y="2560320"/>
            <a:ext cx="76809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Contraste con estudios previos: ¿los resultados confirman, contradicen o extienden el conocimiento existente? Mencione autor y año.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11480" y="3300984"/>
            <a:ext cx="384048" cy="384048"/>
          </a:xfrm>
          <a:prstGeom prst="ellipse">
            <a:avLst/>
          </a:prstGeom>
          <a:solidFill>
            <a:srgbClr val="4C9A3D"/>
          </a:solidFill>
          <a:ln/>
        </p:spPr>
      </p:sp>
      <p:sp>
        <p:nvSpPr>
          <p:cNvPr id="33" name="Text 31"/>
          <p:cNvSpPr/>
          <p:nvPr/>
        </p:nvSpPr>
        <p:spPr>
          <a:xfrm>
            <a:off x="411480" y="33009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960120" y="3273552"/>
            <a:ext cx="7680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Limitaciones del estudio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960120" y="3593592"/>
            <a:ext cx="76809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100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Señale las restricciones metodológicas, de escala o de contexto que afectan la generalización de los resultados.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11480" y="4343400"/>
            <a:ext cx="8321040" cy="502920"/>
          </a:xfrm>
          <a:prstGeom prst="roundRect">
            <a:avLst>
              <a:gd name="adj" fmla="val 10909"/>
            </a:avLst>
          </a:prstGeom>
          <a:solidFill>
            <a:srgbClr val="FFF8EC"/>
          </a:solidFill>
          <a:ln/>
        </p:spPr>
      </p:sp>
      <p:sp>
        <p:nvSpPr>
          <p:cNvPr id="37" name="Text 35"/>
          <p:cNvSpPr/>
          <p:nvPr/>
        </p:nvSpPr>
        <p:spPr>
          <a:xfrm>
            <a:off x="594360" y="4343400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Error frecuente: </a:t>
            </a:r>
            <a:r>
              <a:rPr lang="en-US" sz="10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describir resultados en lugar de interpretarlos. La discusión responde “¿por qué?” y “¿qué implica?”, no “¿qué obtuvimos?”.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A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CB4A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Conclusiones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8FCB77">
              <a:alpha val="4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11480" y="123444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097280" y="1234440"/>
            <a:ext cx="4434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Hallazgo principal que responde directamente al objetivo general de la investigación.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11480" y="1984248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097280" y="1984248"/>
            <a:ext cx="4434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Contribución técnica o práctica del trabajo al área de conocimiento.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11480" y="2734056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097280" y="2734056"/>
            <a:ext cx="4434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Implicaciones y recomendaciones para la práctica, la política o la industria.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1097280" y="3483864"/>
            <a:ext cx="4434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Líneas de trabajo futuro derivadas de los resultados obtenidos.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760720" y="1234440"/>
            <a:ext cx="2971800" cy="3291840"/>
          </a:xfrm>
          <a:prstGeom prst="roundRect">
            <a:avLst>
              <a:gd name="adj" fmla="val 1846"/>
            </a:avLst>
          </a:prstGeom>
          <a:solidFill>
            <a:srgbClr val="35722A"/>
          </a:solidFill>
          <a:ln/>
        </p:spPr>
      </p:sp>
      <p:sp>
        <p:nvSpPr>
          <p:cNvPr id="32" name="Text 30"/>
          <p:cNvSpPr/>
          <p:nvPr/>
        </p:nvSpPr>
        <p:spPr>
          <a:xfrm>
            <a:off x="5989320" y="14173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FCB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 Futuro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989320" y="1828800"/>
            <a:ext cx="2560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Describa aquí las próximas etapas: validación con mayor muestra, extensión a otros contextos agroecológicos, o integración con nuevas tecnologías.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989320" y="3383280"/>
            <a:ext cx="2560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i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 específico; evite frases genéricas como “se realizarán más estudios”.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6858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38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 · [Título completo del paper]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11480" y="45720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4855464"/>
            <a:ext cx="54864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XIV CLEIA 2026 · II CONAIA 2026 · ESPAM MFL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55280" y="4855464"/>
            <a:ext cx="822960" cy="288036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08/09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8366760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449056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31352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613648" y="219456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366760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449056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531352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613648" y="301752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366760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449056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531352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613648" y="384048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366760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449056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31352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613648" y="466344"/>
            <a:ext cx="32004" cy="32004"/>
          </a:xfrm>
          <a:prstGeom prst="ellipse">
            <a:avLst/>
          </a:prstGeom>
          <a:solidFill>
            <a:srgbClr val="4C9A3D">
              <a:alpha val="4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1371600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[1]</a:t>
            </a:r>
            <a:r>
              <a:rPr lang="en-US" sz="12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Apellido, A. (Año). Título del artículo. Nombre de la Revista, vol(núm), pp. https://doi.org/XXXXX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2029968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[2]</a:t>
            </a:r>
            <a:r>
              <a:rPr lang="en-US" sz="12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Apellido, B. y Apellido, C. (Año). Título del capítulo. En Ed. (Ed.), Título del libro (pp. xx–xx). Editorial. https://doi.org/XXXXX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2688336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[3]</a:t>
            </a:r>
            <a:r>
              <a:rPr lang="en-US" sz="12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Apellido, D. et al. (Año). Título de la ponencia. Memorias del Congreso, vol, pp. https://doi.org/XXXXX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3346704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D96B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[4]</a:t>
            </a:r>
            <a:r>
              <a:rPr lang="en-US" sz="1200" dirty="0">
                <a:solidFill>
                  <a:srgbClr val="1E2A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Organización. (Año). Título del informe o documento técnico. Recuperado de https://www.ejemplo.com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11480" y="4160520"/>
            <a:ext cx="8321040" cy="502920"/>
          </a:xfrm>
          <a:prstGeom prst="roundRect">
            <a:avLst>
              <a:gd name="adj" fmla="val 10909"/>
            </a:avLst>
          </a:prstGeom>
          <a:solidFill>
            <a:srgbClr val="F7FAF5"/>
          </a:solidFill>
          <a:ln/>
        </p:spPr>
      </p:sp>
      <p:sp>
        <p:nvSpPr>
          <p:cNvPr id="28" name="Text 26"/>
          <p:cNvSpPr/>
          <p:nvPr/>
        </p:nvSpPr>
        <p:spPr>
          <a:xfrm>
            <a:off x="594360" y="4160520"/>
            <a:ext cx="7955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4A544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Utilice APA 7.ª edición o IEEE según indique el Comité Científico del congreso.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4D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39319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220456" y="39319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302752" y="39319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385048" y="3931920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138160" y="40142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220456" y="40142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302752" y="40142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385048" y="4014216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138160" y="40965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220456" y="40965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302752" y="40965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385048" y="4096512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138160" y="41788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220456" y="41788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302752" y="41788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8385048" y="4178808"/>
            <a:ext cx="32004" cy="32004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18" name="Image 0" descr="/home/claude/drop_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502920"/>
            <a:ext cx="566928" cy="64922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0" y="1234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FCB7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CLEIA · CONAIA 26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0" y="1627632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FE3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ESPAM MFL · Calceta, Manabí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0" y="21488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¡Gracias por su atención!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0" y="2788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0A4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Preguntas y comentarios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0" y="44805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4EA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[Autor corresponsal]  ·  [correo@institución.edu]  ·  [Institución]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solidFill>
            <a:srgbClr val="35722A"/>
          </a:solidFill>
          <a:ln/>
        </p:spPr>
      </p:sp>
      <p:sp>
        <p:nvSpPr>
          <p:cNvPr id="25" name="Text 22"/>
          <p:cNvSpPr/>
          <p:nvPr/>
        </p:nvSpPr>
        <p:spPr>
          <a:xfrm>
            <a:off x="0" y="4855464"/>
            <a:ext cx="9144000" cy="288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#CLEIA2026 · #CONAIA2026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894</Words>
  <Application>Microsoft Office PowerPoint</Application>
  <PresentationFormat>Presentación en pantalla (16:9)</PresentationFormat>
  <Paragraphs>116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Jeniffer Karina Alcivar Pazmiño</cp:lastModifiedBy>
  <cp:revision>2</cp:revision>
  <dcterms:created xsi:type="dcterms:W3CDTF">2026-08-07T15:41:24Z</dcterms:created>
  <dcterms:modified xsi:type="dcterms:W3CDTF">2026-08-07T17:25:31Z</dcterms:modified>
</cp:coreProperties>
</file>